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7" r:id="rId3"/>
    <p:sldId id="269" r:id="rId4"/>
    <p:sldId id="263" r:id="rId5"/>
    <p:sldId id="266" r:id="rId6"/>
    <p:sldId id="265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57" r:id="rId24"/>
    <p:sldId id="259" r:id="rId25"/>
    <p:sldId id="258" r:id="rId26"/>
    <p:sldId id="260" r:id="rId27"/>
    <p:sldId id="262" r:id="rId28"/>
    <p:sldId id="261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>
        <p:scale>
          <a:sx n="70" d="100"/>
          <a:sy n="70" d="100"/>
        </p:scale>
        <p:origin x="738" y="0"/>
      </p:cViewPr>
      <p:guideLst/>
    </p:cSldViewPr>
  </p:slideViewPr>
  <p:outlineViewPr>
    <p:cViewPr>
      <p:scale>
        <a:sx n="33" d="100"/>
        <a:sy n="33" d="100"/>
      </p:scale>
      <p:origin x="0" y="-35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93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4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9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87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233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10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18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1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4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11/6/2020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60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452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185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3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b="1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3">
            <a:extLst>
              <a:ext uri="{FF2B5EF4-FFF2-40B4-BE49-F238E27FC236}">
                <a16:creationId xmlns:a16="http://schemas.microsoft.com/office/drawing/2014/main" id="{EE248758-33C1-47AD-AF0E-A47C25020B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ctangle 32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34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A168B0-DB91-412B-9521-CB490B3033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s-MX" sz="4400" dirty="0">
                <a:solidFill>
                  <a:schemeClr val="tx1"/>
                </a:solidFill>
              </a:rPr>
              <a:t>A</a:t>
            </a:r>
            <a:r>
              <a:rPr lang="es-MX" sz="3600" dirty="0">
                <a:solidFill>
                  <a:srgbClr val="080808"/>
                </a:solidFill>
              </a:rPr>
              <a:t>rquitectura de Computadoras Unidad 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6E52F92-6C7D-4038-87DF-D7B26DA8B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 fontScale="92500" lnSpcReduction="20000"/>
          </a:bodyPr>
          <a:lstStyle/>
          <a:p>
            <a:r>
              <a:rPr lang="es-MX" dirty="0">
                <a:solidFill>
                  <a:schemeClr val="tx1"/>
                </a:solidFill>
              </a:rPr>
              <a:t>Verónica Marlene Malacara Cabello</a:t>
            </a:r>
          </a:p>
          <a:p>
            <a:r>
              <a:rPr lang="es-MX" dirty="0">
                <a:solidFill>
                  <a:schemeClr val="tx1"/>
                </a:solidFill>
              </a:rPr>
              <a:t>No. De control: 18052307</a:t>
            </a:r>
          </a:p>
        </p:txBody>
      </p:sp>
    </p:spTree>
    <p:extLst>
      <p:ext uri="{BB962C8B-B14F-4D97-AF65-F5344CB8AC3E}">
        <p14:creationId xmlns:p14="http://schemas.microsoft.com/office/powerpoint/2010/main" val="35625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1E4D0-179D-4C80-B644-FAE290FB9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Segmentada</a:t>
            </a:r>
          </a:p>
        </p:txBody>
      </p:sp>
    </p:spTree>
    <p:extLst>
      <p:ext uri="{BB962C8B-B14F-4D97-AF65-F5344CB8AC3E}">
        <p14:creationId xmlns:p14="http://schemas.microsoft.com/office/powerpoint/2010/main" val="340251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BFDAE41-D8A1-40B4-AC48-557CEA42BDD0}"/>
              </a:ext>
            </a:extLst>
          </p:cNvPr>
          <p:cNvSpPr txBox="1"/>
          <p:nvPr/>
        </p:nvSpPr>
        <p:spPr>
          <a:xfrm>
            <a:off x="968992" y="434624"/>
            <a:ext cx="24975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Arquitectura segmentada: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40EC2FE-ECBF-431A-A105-2F50192B3582}"/>
              </a:ext>
            </a:extLst>
          </p:cNvPr>
          <p:cNvSpPr txBox="1"/>
          <p:nvPr/>
        </p:nvSpPr>
        <p:spPr>
          <a:xfrm>
            <a:off x="716507" y="1681119"/>
            <a:ext cx="3398293" cy="230832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Es una de las tecnologías utilizadas para realizar la segmentación o paralelismo. Divide el procesador, en etapas, procesa una instrucción diferente en cada una y trabaja con varias a la vez.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9096B5C-2668-4AF3-B792-7D92EA758DD3}"/>
              </a:ext>
            </a:extLst>
          </p:cNvPr>
          <p:cNvSpPr txBox="1"/>
          <p:nvPr/>
        </p:nvSpPr>
        <p:spPr>
          <a:xfrm>
            <a:off x="2115404" y="4243569"/>
            <a:ext cx="3398293" cy="175432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segmentación de cauce (pipelining) es una forma efectiva de organizar el hardware del CPU para realizar más de una operación al mismo tiempo.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805114-317A-40AB-A5F0-4BFF896BD6F1}"/>
              </a:ext>
            </a:extLst>
          </p:cNvPr>
          <p:cNvSpPr txBox="1"/>
          <p:nvPr/>
        </p:nvSpPr>
        <p:spPr>
          <a:xfrm>
            <a:off x="7376613" y="1288915"/>
            <a:ext cx="3521123" cy="92333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técnica de implementación clave utilizada para hacer CPU rápida.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C62333-A4A4-4DF2-8905-22E67A152640}"/>
              </a:ext>
            </a:extLst>
          </p:cNvPr>
          <p:cNvSpPr txBox="1"/>
          <p:nvPr/>
        </p:nvSpPr>
        <p:spPr>
          <a:xfrm>
            <a:off x="5161128" y="2396910"/>
            <a:ext cx="3398293" cy="147732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segmentación es como es como una línea de ensamblaje: cada etapa de la segmentación completa una parte de la instrucción.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4146FEE-9559-488D-B6B1-1CF9FA34A2F6}"/>
              </a:ext>
            </a:extLst>
          </p:cNvPr>
          <p:cNvSpPr txBox="1"/>
          <p:nvPr/>
        </p:nvSpPr>
        <p:spPr>
          <a:xfrm>
            <a:off x="7617724" y="4243569"/>
            <a:ext cx="3280012" cy="92333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mejora de velocidad debida a la segmentación es igual al número de etapas.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5CE4944-0934-471B-92DB-2D43324F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116" y="479583"/>
            <a:ext cx="3706041" cy="90914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9244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9C1E2502-38C1-40DD-A86D-21AB9FDFB69F}"/>
              </a:ext>
            </a:extLst>
          </p:cNvPr>
          <p:cNvSpPr txBox="1"/>
          <p:nvPr/>
        </p:nvSpPr>
        <p:spPr>
          <a:xfrm>
            <a:off x="668740" y="559476"/>
            <a:ext cx="390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cauces: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33E15B9-5804-40BE-B341-EC8F9522CCEB}"/>
              </a:ext>
            </a:extLst>
          </p:cNvPr>
          <p:cNvSpPr txBox="1"/>
          <p:nvPr/>
        </p:nvSpPr>
        <p:spPr>
          <a:xfrm>
            <a:off x="873457" y="1229225"/>
            <a:ext cx="4053385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Unifunción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Multifunción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Dinámicos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Lineal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 lineal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97A5C9-E75D-4ABD-A87D-583732FDCEC3}"/>
              </a:ext>
            </a:extLst>
          </p:cNvPr>
          <p:cNvSpPr txBox="1"/>
          <p:nvPr/>
        </p:nvSpPr>
        <p:spPr>
          <a:xfrm>
            <a:off x="6557786" y="583063"/>
            <a:ext cx="390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Ciclos de instrucción: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FB7FA2-8445-4CAC-A964-D73A8DFB5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85" t="54928" r="34963" b="32927"/>
          <a:stretch/>
        </p:blipFill>
        <p:spPr>
          <a:xfrm>
            <a:off x="6557786" y="1229225"/>
            <a:ext cx="3603009" cy="83251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3354786-C1CD-4256-A33E-98033532F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485" t="27650" r="34963" b="37905"/>
          <a:stretch/>
        </p:blipFill>
        <p:spPr>
          <a:xfrm>
            <a:off x="6246125" y="2246236"/>
            <a:ext cx="4526582" cy="2966282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7E26F5B-8D03-4BAA-922C-F97DCAE9DFAE}"/>
              </a:ext>
            </a:extLst>
          </p:cNvPr>
          <p:cNvSpPr txBox="1"/>
          <p:nvPr/>
        </p:nvSpPr>
        <p:spPr>
          <a:xfrm>
            <a:off x="1255594" y="3752165"/>
            <a:ext cx="3903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segmentación ayuda en la realización de una carga de trabajo.</a:t>
            </a:r>
          </a:p>
        </p:txBody>
      </p:sp>
    </p:spTree>
    <p:extLst>
      <p:ext uri="{BB962C8B-B14F-4D97-AF65-F5344CB8AC3E}">
        <p14:creationId xmlns:p14="http://schemas.microsoft.com/office/powerpoint/2010/main" val="579793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A0C4C-2193-4C8C-8956-6D4588F8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4800" dirty="0"/>
              <a:t>Arquitectura de Multiprocesamiento</a:t>
            </a:r>
          </a:p>
        </p:txBody>
      </p:sp>
    </p:spTree>
    <p:extLst>
      <p:ext uri="{BB962C8B-B14F-4D97-AF65-F5344CB8AC3E}">
        <p14:creationId xmlns:p14="http://schemas.microsoft.com/office/powerpoint/2010/main" val="1959462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D629C-6449-41A7-BE4E-C42E63FF5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Arquitectura de Multiprocesamiento: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0BE13C-5DFB-4F49-9A00-BBD697D12F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399" y="3243024"/>
            <a:ext cx="4663440" cy="640080"/>
          </a:xfrm>
        </p:spPr>
        <p:txBody>
          <a:bodyPr/>
          <a:lstStyle/>
          <a:p>
            <a:r>
              <a:rPr lang="es-MX" dirty="0"/>
              <a:t>Arquitectura SMP: 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A5ED38-2BFE-4451-8523-A9ABBE115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2012705"/>
            <a:ext cx="4663440" cy="1371600"/>
          </a:xfrm>
        </p:spPr>
        <p:txBody>
          <a:bodyPr/>
          <a:lstStyle/>
          <a:p>
            <a:r>
              <a:rPr lang="es-MX" dirty="0"/>
              <a:t>Se denomina multiprocesador a un computador que cuenta con dos o más microprocesadores.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24A864-10EC-488D-BB91-6C0A41F58C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69935" y="2066739"/>
            <a:ext cx="2207617" cy="640080"/>
          </a:xfrm>
        </p:spPr>
        <p:txBody>
          <a:bodyPr/>
          <a:lstStyle/>
          <a:p>
            <a:r>
              <a:rPr lang="es-MX" dirty="0"/>
              <a:t>Arquitectura NUMA: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E5BBD97A-4713-4BF8-B59D-FCDD8BF93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5682" y="2752761"/>
            <a:ext cx="4664075" cy="980525"/>
          </a:xfrm>
        </p:spPr>
        <p:txBody>
          <a:bodyPr/>
          <a:lstStyle/>
          <a:p>
            <a:r>
              <a:rPr lang="es-MX" dirty="0"/>
              <a:t>Cada procesador tiene acceso y control exclusivo a una parte de la memoria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6FB9EBF-454A-41C7-BFBF-FE503E64C33C}"/>
              </a:ext>
            </a:extLst>
          </p:cNvPr>
          <p:cNvSpPr txBox="1"/>
          <p:nvPr/>
        </p:nvSpPr>
        <p:spPr>
          <a:xfrm>
            <a:off x="961998" y="3883104"/>
            <a:ext cx="387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Todos los procesadores comparten memoria.</a:t>
            </a:r>
          </a:p>
          <a:p>
            <a:r>
              <a:rPr lang="es-MX" dirty="0"/>
              <a:t>(La mayoría de los procesadores actuales poseen esta capacidad).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893AFB0-B7F4-49B0-8A72-B913D90E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732" y="3825171"/>
            <a:ext cx="47720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29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4442D-3F12-44FA-B3C3-27271E795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Multiprocesamiento según Flynn: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34F356B-C9EF-47C7-8D0C-D61D4F6FB7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692" t="47816" r="42359" b="28816"/>
          <a:stretch/>
        </p:blipFill>
        <p:spPr>
          <a:xfrm>
            <a:off x="1291987" y="2014194"/>
            <a:ext cx="3848669" cy="338251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BADFE24-03CF-4147-851D-2F85BD0C7D0D}"/>
              </a:ext>
            </a:extLst>
          </p:cNvPr>
          <p:cNvSpPr txBox="1"/>
          <p:nvPr/>
        </p:nvSpPr>
        <p:spPr>
          <a:xfrm>
            <a:off x="6096000" y="2710230"/>
            <a:ext cx="3043451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SISO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SIMO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MISO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MIMO</a:t>
            </a:r>
          </a:p>
        </p:txBody>
      </p:sp>
    </p:spTree>
    <p:extLst>
      <p:ext uri="{BB962C8B-B14F-4D97-AF65-F5344CB8AC3E}">
        <p14:creationId xmlns:p14="http://schemas.microsoft.com/office/powerpoint/2010/main" val="2803270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D790F-E8B7-4B04-9A15-D63C4993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6098275" cy="1371600"/>
          </a:xfrm>
        </p:spPr>
        <p:txBody>
          <a:bodyPr/>
          <a:lstStyle/>
          <a:p>
            <a:r>
              <a:rPr lang="es-MX" dirty="0"/>
              <a:t>Procesadores Vectoriales: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D1050E5-C191-4F0A-8112-7030D08FB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71607"/>
            <a:ext cx="4346825" cy="13168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56E270D-AC29-4E8F-BE8D-6CA06B1150D3}"/>
              </a:ext>
            </a:extLst>
          </p:cNvPr>
          <p:cNvSpPr txBox="1"/>
          <p:nvPr/>
        </p:nvSpPr>
        <p:spPr>
          <a:xfrm>
            <a:off x="1738959" y="3534931"/>
            <a:ext cx="1501253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MMX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D179FD-1DA4-4D70-B2EC-8415148D86C5}"/>
              </a:ext>
            </a:extLst>
          </p:cNvPr>
          <p:cNvSpPr txBox="1"/>
          <p:nvPr/>
        </p:nvSpPr>
        <p:spPr>
          <a:xfrm>
            <a:off x="5846935" y="1028342"/>
            <a:ext cx="4844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latin typeface="+mj-lt"/>
              </a:rPr>
              <a:t>Procesadores digitales: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3E559D6-FDE7-457C-939A-B59ADCADC971}"/>
              </a:ext>
            </a:extLst>
          </p:cNvPr>
          <p:cNvSpPr txBox="1"/>
          <p:nvPr/>
        </p:nvSpPr>
        <p:spPr>
          <a:xfrm>
            <a:off x="5846935" y="2399942"/>
            <a:ext cx="414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Son procesadores especializados en el procesamiento de señales tales como: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009E4D3-D40B-47DA-84FB-549A78BD7A34}"/>
              </a:ext>
            </a:extLst>
          </p:cNvPr>
          <p:cNvSpPr txBox="1"/>
          <p:nvPr/>
        </p:nvSpPr>
        <p:spPr>
          <a:xfrm>
            <a:off x="5997061" y="3429000"/>
            <a:ext cx="3848668" cy="147732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Vídeo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Radar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Sonar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Radio</a:t>
            </a:r>
          </a:p>
        </p:txBody>
      </p:sp>
    </p:spTree>
    <p:extLst>
      <p:ext uri="{BB962C8B-B14F-4D97-AF65-F5344CB8AC3E}">
        <p14:creationId xmlns:p14="http://schemas.microsoft.com/office/powerpoint/2010/main" val="2807015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2A77958-5F3F-4E64-B06A-516236E58BA8}"/>
              </a:ext>
            </a:extLst>
          </p:cNvPr>
          <p:cNvSpPr txBox="1"/>
          <p:nvPr/>
        </p:nvSpPr>
        <p:spPr>
          <a:xfrm>
            <a:off x="766549" y="631480"/>
            <a:ext cx="19902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800" b="1" u="sng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Rms Handwriting" panose="02000503000000000000" pitchFamily="2" charset="0"/>
              </a:rPr>
              <a:t>SMP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E96A2AC-9779-4FC7-B802-F07A4893F632}"/>
              </a:ext>
            </a:extLst>
          </p:cNvPr>
          <p:cNvSpPr txBox="1"/>
          <p:nvPr/>
        </p:nvSpPr>
        <p:spPr>
          <a:xfrm>
            <a:off x="504967" y="446814"/>
            <a:ext cx="309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Bahnschrift Light SemiCondensed" panose="020B0502040204020203" pitchFamily="34" charset="0"/>
              </a:rPr>
              <a:t>(</a:t>
            </a:r>
            <a:r>
              <a:rPr lang="en-US" dirty="0">
                <a:latin typeface="Bahnschrift Light SemiCondensed" panose="020B0502040204020203" pitchFamily="34" charset="0"/>
              </a:rPr>
              <a:t>Symmetric</a:t>
            </a:r>
            <a:r>
              <a:rPr lang="es-MX" dirty="0">
                <a:latin typeface="Bahnschrift Light SemiCondensed" panose="020B0502040204020203" pitchFamily="34" charset="0"/>
              </a:rPr>
              <a:t> </a:t>
            </a:r>
            <a:r>
              <a:rPr lang="en-US" dirty="0">
                <a:latin typeface="Bahnschrift Light SemiCondensed" panose="020B0502040204020203" pitchFamily="34" charset="0"/>
              </a:rPr>
              <a:t>Multiprocessing</a:t>
            </a:r>
            <a:r>
              <a:rPr lang="es-MX" dirty="0">
                <a:latin typeface="Bahnschrift Light SemiCondensed" panose="020B0502040204020203" pitchFamily="34" charset="0"/>
              </a:rPr>
              <a:t>)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0A5588E-EB1E-4FC7-AE23-667858B99018}"/>
              </a:ext>
            </a:extLst>
          </p:cNvPr>
          <p:cNvSpPr txBox="1"/>
          <p:nvPr/>
        </p:nvSpPr>
        <p:spPr>
          <a:xfrm>
            <a:off x="504967" y="2228671"/>
            <a:ext cx="4503761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dirty="0"/>
              <a:t>Varios procesos comparten la misma memoria principal y periféricos de Entrada/Salida, normalmente conectados por un bus común.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2D6FB5D-E82D-40FE-BE63-74837BB779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39" t="46964" r="36530" b="30139"/>
          <a:stretch/>
        </p:blipFill>
        <p:spPr>
          <a:xfrm>
            <a:off x="5734333" y="914401"/>
            <a:ext cx="4635611" cy="251459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85AD6C4-A16F-4B87-966A-74463C5BA6C3}"/>
              </a:ext>
            </a:extLst>
          </p:cNvPr>
          <p:cNvSpPr txBox="1"/>
          <p:nvPr/>
        </p:nvSpPr>
        <p:spPr>
          <a:xfrm>
            <a:off x="2401965" y="3926992"/>
            <a:ext cx="5650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primera opción ha sido popularizada al hacerse más económicos los procesadores multinúcleo de los principales fabricantes y con su uso de sistema de gamas media y baja.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8C6D771-1E94-421B-B12B-34E0B2E0D2B0}"/>
              </a:ext>
            </a:extLst>
          </p:cNvPr>
          <p:cNvSpPr txBox="1"/>
          <p:nvPr/>
        </p:nvSpPr>
        <p:spPr>
          <a:xfrm>
            <a:off x="5390823" y="4922605"/>
            <a:ext cx="4635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La segunda opción fue la que se usó en un principio y sigue siendo usada en estaciones de trabajo y en servidores alto rendimiento.</a:t>
            </a:r>
          </a:p>
        </p:txBody>
      </p:sp>
    </p:spTree>
    <p:extLst>
      <p:ext uri="{BB962C8B-B14F-4D97-AF65-F5344CB8AC3E}">
        <p14:creationId xmlns:p14="http://schemas.microsoft.com/office/powerpoint/2010/main" val="53233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440226-7F62-4E9F-81E4-FDAF4CAF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492468"/>
            <a:ext cx="10058400" cy="1371600"/>
          </a:xfrm>
        </p:spPr>
        <p:txBody>
          <a:bodyPr/>
          <a:lstStyle/>
          <a:p>
            <a:r>
              <a:rPr lang="es-MX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Clusters: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D3CF3C-19BF-4629-9F57-A05D4F6F7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708187"/>
            <a:ext cx="10058400" cy="1063161"/>
          </a:xfrm>
        </p:spPr>
        <p:txBody>
          <a:bodyPr/>
          <a:lstStyle/>
          <a:p>
            <a:r>
              <a:rPr lang="es-MX" dirty="0"/>
              <a:t>Conjunto de computadoras independientes conectadas a una red de área local o por un bus de interconexión y trabajan cooperativamente. Con un sistema de procesamiento paralelo o distribuido.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4BECB21-0467-49AC-9378-BF1C3BF0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87" y="2443506"/>
            <a:ext cx="681037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29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5990E-669E-4D84-8D95-6A61024A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Procesadores Gráficos: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D61C3E-8B08-48EC-9C43-96A21856E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749262"/>
          </a:xfrm>
        </p:spPr>
        <p:txBody>
          <a:bodyPr>
            <a:normAutofit/>
          </a:bodyPr>
          <a:lstStyle/>
          <a:p>
            <a:r>
              <a:rPr lang="es-MX" sz="1800" dirty="0"/>
              <a:t>Sistemas diseñados originalmente para el procesamiento de gráficos, con múltiples procesadores vectoriales sencillos compartiendo la misma memoria.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617D78B-6EE7-40F9-B47F-79D3468F79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79" t="32628" r="39552" b="47362"/>
          <a:stretch/>
        </p:blipFill>
        <p:spPr>
          <a:xfrm>
            <a:off x="1187355" y="3125338"/>
            <a:ext cx="4102477" cy="2169994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C90E7E2-6EA1-4407-817B-1335DA4B1C24}"/>
              </a:ext>
            </a:extLst>
          </p:cNvPr>
          <p:cNvSpPr txBox="1"/>
          <p:nvPr/>
        </p:nvSpPr>
        <p:spPr>
          <a:xfrm>
            <a:off x="6359856" y="2852382"/>
            <a:ext cx="3098042" cy="58477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600" dirty="0"/>
              <a:t>La cual también puede ser accedida por el CPU.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7ED0D0-1359-490B-88A4-1F3060C18C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39" t="28547" r="39552" b="51444"/>
          <a:stretch/>
        </p:blipFill>
        <p:spPr>
          <a:xfrm>
            <a:off x="5911618" y="3601644"/>
            <a:ext cx="3994517" cy="2169994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635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0C04A-7A60-4224-BD81-595D4D38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Concepto: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7F7E4A-4188-4833-959B-0A9C82EF2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4788090" cy="2195925"/>
          </a:xfrm>
        </p:spPr>
        <p:txBody>
          <a:bodyPr>
            <a:noAutofit/>
          </a:bodyPr>
          <a:lstStyle/>
          <a:p>
            <a:r>
              <a:rPr lang="es-MX" sz="1800" dirty="0"/>
              <a:t>Es el diseño  y la organización de un sistema para un equipo de cómputo. </a:t>
            </a:r>
          </a:p>
          <a:p>
            <a:r>
              <a:rPr lang="es-MX" sz="1800" dirty="0"/>
              <a:t>Es un modelo y descripción de cada función así como los requerimientos y las implementaciones de diseño para varias partes del equipo de cómputo.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77DF671-5F4D-4B48-A5D1-CAF597C9279C}"/>
              </a:ext>
            </a:extLst>
          </p:cNvPr>
          <p:cNvSpPr txBox="1"/>
          <p:nvPr/>
        </p:nvSpPr>
        <p:spPr>
          <a:xfrm>
            <a:off x="4889881" y="4299044"/>
            <a:ext cx="46857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MX" dirty="0"/>
              <a:t>También suele definirse como la selección e intersección de los componentes de hardware para crear computadoras según los requerimientos de funcionalidad, rendimiento y costo.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A8257B4-944A-48BA-BA3D-0843F439C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98226"/>
            <a:ext cx="5194110" cy="312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7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44521-3343-490C-949C-3637FC47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Análisis de componentes: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069427-59D9-488B-967C-EE3B0E95A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CISC: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299C26-5F70-45EC-9B98-6677D03149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2561674"/>
            <a:ext cx="4663440" cy="3163825"/>
          </a:xfrm>
        </p:spPr>
        <p:txBody>
          <a:bodyPr/>
          <a:lstStyle/>
          <a:p>
            <a:r>
              <a:rPr lang="es-MX" dirty="0"/>
              <a:t>Es un modelo de arquitectura, en donde los microprocesadores tienen un conjunto de instrucciones que caracterizan por ser muy amplio y permitir operaciones complejas entre operandos, situados en la memoria o en los registros internos.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07A8559-895B-48C2-AB93-E53A6205CF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Ventajas del CISC: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956068E-552C-4A52-AB26-5F54C00855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2216257"/>
          </a:xfrm>
        </p:spPr>
        <p:txBody>
          <a:bodyPr/>
          <a:lstStyle/>
          <a:p>
            <a:r>
              <a:rPr lang="es-MX" dirty="0"/>
              <a:t>Reduce la dificultad de crear compiladores.</a:t>
            </a:r>
          </a:p>
          <a:p>
            <a:r>
              <a:rPr lang="es-MX" dirty="0"/>
              <a:t>Permite reducir el costo total del sistema.</a:t>
            </a:r>
          </a:p>
          <a:p>
            <a:r>
              <a:rPr lang="es-MX" dirty="0"/>
              <a:t>Reduce los costos de creación de software.</a:t>
            </a:r>
          </a:p>
          <a:p>
            <a:r>
              <a:rPr lang="es-MX" dirty="0"/>
              <a:t>Mejora la compactación de código.</a:t>
            </a:r>
          </a:p>
          <a:p>
            <a:r>
              <a:rPr lang="es-MX" dirty="0"/>
              <a:t>Facilita la depuración de errores.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D09450E-B02F-4D45-BFE0-68DDE054F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035" y="4349690"/>
            <a:ext cx="2490002" cy="18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9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D4C2A-145E-49A5-A3DE-650743A0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Análisis de componentes: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F7B3E5-8434-47D5-8AB0-8C08F2ACE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RISC: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4298D9-6B13-42C1-9334-CDB6D96F43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Es un tipo de microprocesador con las siguientes características fundamentales:</a:t>
            </a:r>
          </a:p>
          <a:p>
            <a:r>
              <a:rPr lang="es-MX" dirty="0"/>
              <a:t>Instrucciones de tamaño fijo y presentado en reducido número de formatos.</a:t>
            </a:r>
          </a:p>
          <a:p>
            <a:r>
              <a:rPr lang="es-MX" dirty="0"/>
              <a:t>Sólo las instrucciones de carga y almacenamiento acceden a la memoria de datos.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1F261C9-A783-484A-896A-980BA3361A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08883" y="3390570"/>
            <a:ext cx="4663440" cy="640080"/>
          </a:xfrm>
        </p:spPr>
        <p:txBody>
          <a:bodyPr/>
          <a:lstStyle/>
          <a:p>
            <a:r>
              <a:rPr lang="es-MX" dirty="0"/>
              <a:t>Ejemplos de RISC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1927C68-B923-42FB-BD90-004AA8A0D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2100895"/>
            <a:ext cx="4663440" cy="1097141"/>
          </a:xfr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s-MX" dirty="0"/>
              <a:t>Las máquinas RISC protagonizan la tendencia actual de construcción de microprocesadores.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00F62B2-E756-4D89-B2E1-BB5F8B33B8ED}"/>
              </a:ext>
            </a:extLst>
          </p:cNvPr>
          <p:cNvSpPr txBox="1"/>
          <p:nvPr/>
        </p:nvSpPr>
        <p:spPr>
          <a:xfrm>
            <a:off x="6608883" y="4117351"/>
            <a:ext cx="3848669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MIPS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PA-RISC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SPARC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POWER PC</a:t>
            </a:r>
          </a:p>
        </p:txBody>
      </p:sp>
    </p:spTree>
    <p:extLst>
      <p:ext uri="{BB962C8B-B14F-4D97-AF65-F5344CB8AC3E}">
        <p14:creationId xmlns:p14="http://schemas.microsoft.com/office/powerpoint/2010/main" val="3261439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A238A-9B2F-4770-9453-469396C68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/>
              <a:t>Tipo de Unidad Central de Procesamiento:						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1D221F-1D2D-4AE6-9414-19BA614F7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6111922" cy="3849624"/>
          </a:xfrm>
        </p:spPr>
        <p:txBody>
          <a:bodyPr/>
          <a:lstStyle/>
          <a:p>
            <a:r>
              <a:rPr lang="es-MX" dirty="0"/>
              <a:t>Los CPUs modernos pueden clasificarse de acuerdo a varias características, tales como:</a:t>
            </a:r>
          </a:p>
          <a:p>
            <a:r>
              <a:rPr lang="es-MX" dirty="0"/>
              <a:t>Tamaño de la unidad aritmética lógica (ALU).</a:t>
            </a:r>
          </a:p>
          <a:p>
            <a:r>
              <a:rPr lang="es-MX" dirty="0"/>
              <a:t>Bus de conexión al exterior (8, 16, 32, 64 bits).</a:t>
            </a:r>
          </a:p>
          <a:p>
            <a:r>
              <a:rPr lang="es-MX" dirty="0"/>
              <a:t>Si su arquitectura tiene cauce (pipeline).</a:t>
            </a:r>
          </a:p>
          <a:p>
            <a:r>
              <a:rPr lang="es-MX" dirty="0"/>
              <a:t>Si son de Von Neumann o Harvard.</a:t>
            </a:r>
          </a:p>
          <a:p>
            <a:r>
              <a:rPr lang="es-MX" dirty="0"/>
              <a:t>Si manejan instrucciones enteras o implementan también instrucciones de punto flotante.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2D4D14B-7D1D-4B2A-971B-43D3B5D0E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723" y="2589159"/>
            <a:ext cx="5115637" cy="28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64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E2FE3-7EB7-4609-8CF8-E1385C58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Concepto: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E5EAC1-A190-4599-BFA9-C16589615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731" y="1940281"/>
            <a:ext cx="4678907" cy="3849624"/>
          </a:xfrm>
        </p:spPr>
        <p:txBody>
          <a:bodyPr/>
          <a:lstStyle/>
          <a:p>
            <a:r>
              <a:rPr lang="es-MX" dirty="0"/>
              <a:t>El concepto de arquitectura de computadora enfocado al punto de vista de un programador, se relaciona con el funcionamiento de un sistema.</a:t>
            </a:r>
          </a:p>
        </p:txBody>
      </p:sp>
      <p:pic>
        <p:nvPicPr>
          <p:cNvPr id="1026" name="Picture 2" descr="Unidad 1. Introduccion a la Arquitectura de Computadoras - Arquitectura de  Computadoras">
            <a:extLst>
              <a:ext uri="{FF2B5EF4-FFF2-40B4-BE49-F238E27FC236}">
                <a16:creationId xmlns:a16="http://schemas.microsoft.com/office/drawing/2014/main" id="{8EB9EF96-5333-48FE-A945-595CE2B4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65" y="848363"/>
            <a:ext cx="3571160" cy="230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61AE54C-61CD-452D-BC91-20173B2188A0}"/>
              </a:ext>
            </a:extLst>
          </p:cNvPr>
          <p:cNvSpPr/>
          <p:nvPr/>
        </p:nvSpPr>
        <p:spPr>
          <a:xfrm>
            <a:off x="1686637" y="4288651"/>
            <a:ext cx="1711656" cy="1552433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58428BB-DBDA-4194-BF16-8995F4F0A75B}"/>
              </a:ext>
            </a:extLst>
          </p:cNvPr>
          <p:cNvSpPr/>
          <p:nvPr/>
        </p:nvSpPr>
        <p:spPr>
          <a:xfrm>
            <a:off x="76199" y="4360460"/>
            <a:ext cx="3138985" cy="249754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0E25BE8-508D-4B4F-8C9C-EA44EE31556E}"/>
              </a:ext>
            </a:extLst>
          </p:cNvPr>
          <p:cNvSpPr/>
          <p:nvPr/>
        </p:nvSpPr>
        <p:spPr>
          <a:xfrm>
            <a:off x="2361063" y="5789905"/>
            <a:ext cx="1037230" cy="965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ED4F4B36-FC14-41A4-8B63-A2B578D341D8}"/>
              </a:ext>
            </a:extLst>
          </p:cNvPr>
          <p:cNvSpPr txBox="1">
            <a:spLocks/>
          </p:cNvSpPr>
          <p:nvPr/>
        </p:nvSpPr>
        <p:spPr>
          <a:xfrm>
            <a:off x="5841923" y="3664266"/>
            <a:ext cx="4663440" cy="2125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Incluyendo aspectos como: </a:t>
            </a:r>
          </a:p>
          <a:p>
            <a:pPr marL="0" indent="0">
              <a:buFont typeface="Garamond" pitchFamily="18" charset="0"/>
              <a:buNone/>
            </a:pPr>
            <a:r>
              <a:rPr lang="es-ES" dirty="0"/>
              <a:t>•Tamaño de los diferentes datos</a:t>
            </a:r>
          </a:p>
          <a:p>
            <a:pPr marL="0" indent="0">
              <a:buFont typeface="Garamond" pitchFamily="18" charset="0"/>
              <a:buNone/>
            </a:pPr>
            <a:r>
              <a:rPr lang="es-ES" dirty="0"/>
              <a:t>•Tipos de operaciones que se pueden realizar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1177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05077-BC81-4BDD-AA6B-6474318D1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9BF036-3553-4A5F-AA88-83E82523EB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estructura de las computadoras se refiere a la organización de los elementos que no son visibles para el programador como: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Interfaces hacia los dispositivos periféricos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La frecuencia del reloj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dirty="0">
                <a:latin typeface="Calibri" panose="020F0502020204030204" pitchFamily="34" charset="0"/>
                <a:cs typeface="Times New Roman" panose="02020603050405020304" pitchFamily="18" charset="0"/>
              </a:rPr>
              <a:t> Tecnología utilizada en las memorias</a:t>
            </a:r>
            <a:endParaRPr kumimoji="0" lang="es-MX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s-MX" dirty="0"/>
          </a:p>
        </p:txBody>
      </p:sp>
      <p:pic>
        <p:nvPicPr>
          <p:cNvPr id="2060" name="Picture 12" descr="Periféricos de Entrada (o Dispositivos) - Tecnología + Informática">
            <a:extLst>
              <a:ext uri="{FF2B5EF4-FFF2-40B4-BE49-F238E27FC236}">
                <a16:creationId xmlns:a16="http://schemas.microsoft.com/office/drawing/2014/main" id="{D72D80AC-9019-41DE-B5F2-4E09CF7E22D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590" y="1740976"/>
            <a:ext cx="4664075" cy="291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710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6613C4-1163-4FFC-AC93-58A175E3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en breve…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228D4B-7B66-4CCD-B949-152733B99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MX" sz="1800" dirty="0">
                <a:effectLst/>
                <a:latin typeface="Bahnschrift Light Semi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Blas Pascal desarrolló una calculadora mecánica. En 1800 agruparon los conceptos de control y cálculo mecánico en una sola máquina, que se pueden reconocer como las partes básicas de la integración de las computadoras.</a:t>
            </a:r>
          </a:p>
          <a:p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66CBD2D-C5FC-4BB0-A2FF-B2061FACA77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8486" t="29885" r="61643" b="42343"/>
          <a:stretch/>
        </p:blipFill>
        <p:spPr bwMode="auto">
          <a:xfrm>
            <a:off x="1132765" y="1037230"/>
            <a:ext cx="5800299" cy="43399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56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66A440-B0B9-4EA1-8CD8-1480A76A6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901577"/>
            <a:ext cx="4663440" cy="640080"/>
          </a:xfrm>
        </p:spPr>
        <p:txBody>
          <a:bodyPr/>
          <a:lstStyle/>
          <a:p>
            <a:r>
              <a:rPr lang="es-MX" dirty="0"/>
              <a:t>Máquina Analítica: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9DE0ED-B62A-462E-AE2F-70D4A650A7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1847087"/>
            <a:ext cx="4663440" cy="3163825"/>
          </a:xfrm>
        </p:spPr>
        <p:txBody>
          <a:bodyPr/>
          <a:lstStyle/>
          <a:p>
            <a:r>
              <a:rPr lang="es-ES" dirty="0"/>
              <a:t>Charles Babbage diseñó máquinas que resolviera cálculos a través de posicionamiento de engranajes y de su movimiento, incluso con plancha de impresión. 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B4FDFAB-7FCD-4174-B9BC-BF2506409B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0" y="1146551"/>
            <a:ext cx="4663440" cy="640080"/>
          </a:xfrm>
        </p:spPr>
        <p:txBody>
          <a:bodyPr/>
          <a:lstStyle/>
          <a:p>
            <a:r>
              <a:rPr lang="es-MX" dirty="0"/>
              <a:t>Enigma: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637D7DA-8D1A-43E4-A5FD-0605B8A7F6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906861"/>
            <a:ext cx="4663440" cy="3164509"/>
          </a:xfrm>
        </p:spPr>
        <p:txBody>
          <a:bodyPr/>
          <a:lstStyle/>
          <a:p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Alan Turing y otros científicos ingleses crearon sistemas para descifrar códigos. Desarrollaron COLOSSUS, una máquina decodificadora. </a:t>
            </a:r>
          </a:p>
          <a:p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BE9620C-1427-468F-8E04-10AAB463CE48}"/>
              </a:ext>
            </a:extLst>
          </p:cNvPr>
          <p:cNvPicPr/>
          <p:nvPr/>
        </p:nvPicPr>
        <p:blipFill rotWithShape="1">
          <a:blip r:embed="rId2"/>
          <a:srcRect l="8317" t="15093" r="59097" b="48682"/>
          <a:stretch/>
        </p:blipFill>
        <p:spPr bwMode="auto">
          <a:xfrm>
            <a:off x="1214224" y="3658993"/>
            <a:ext cx="3676650" cy="22974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4" name="Imagen 3">
            <a:extLst>
              <a:ext uri="{FF2B5EF4-FFF2-40B4-BE49-F238E27FC236}">
                <a16:creationId xmlns:a16="http://schemas.microsoft.com/office/drawing/2014/main" id="{FB26E1D5-8B56-4C3F-B170-62E6D718C2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0" t="15697" r="60794" b="61964"/>
          <a:stretch>
            <a:fillRect/>
          </a:stretch>
        </p:blipFill>
        <p:spPr bwMode="auto">
          <a:xfrm>
            <a:off x="8541153" y="2844051"/>
            <a:ext cx="29622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Imagen 4">
            <a:extLst>
              <a:ext uri="{FF2B5EF4-FFF2-40B4-BE49-F238E27FC236}">
                <a16:creationId xmlns:a16="http://schemas.microsoft.com/office/drawing/2014/main" id="{AF635025-FAAD-485B-99C4-7FBC4AF89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0" t="55846" r="60794" b="14873"/>
          <a:stretch>
            <a:fillRect/>
          </a:stretch>
        </p:blipFill>
        <p:spPr bwMode="auto">
          <a:xfrm>
            <a:off x="6096000" y="4362076"/>
            <a:ext cx="294322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9567C4C-646C-475E-A8D5-381FE9025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9541" y="30005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AD693BD5-311B-411F-AB8F-D5894896A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9541" y="482938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7675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840B6E-97D5-419F-B641-96F967CAA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949" y="581663"/>
            <a:ext cx="4663440" cy="640080"/>
          </a:xfrm>
        </p:spPr>
        <p:txBody>
          <a:bodyPr/>
          <a:lstStyle/>
          <a:p>
            <a:r>
              <a:rPr lang="es-MX" dirty="0"/>
              <a:t>ENIAC: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91C51BC-F2C3-4161-BA60-DC2C892B3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949" y="1495934"/>
            <a:ext cx="4663440" cy="3163825"/>
          </a:xfrm>
        </p:spPr>
        <p:txBody>
          <a:bodyPr/>
          <a:lstStyle/>
          <a:p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Presper Eckert y Jonh Maunchly crearon ENIAC para el cálculo de tablas de trayectorias balísticas de la marina de los Estados Unidos.</a:t>
            </a:r>
            <a:endParaRPr lang="es-MX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F03FE9-4DC1-4EA6-9148-402322DB67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67392" y="1064400"/>
            <a:ext cx="4663440" cy="640080"/>
          </a:xfrm>
        </p:spPr>
        <p:txBody>
          <a:bodyPr/>
          <a:lstStyle/>
          <a:p>
            <a:r>
              <a:rPr lang="es-MX" dirty="0"/>
              <a:t>EDVAC y EDSAC: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131FCB4-97EB-4D13-8289-3CB6A34DDC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67392" y="1846745"/>
            <a:ext cx="4663440" cy="3164509"/>
          </a:xfrm>
        </p:spPr>
        <p:txBody>
          <a:bodyPr/>
          <a:lstStyle/>
          <a:p>
            <a:r>
              <a:rPr lang="es-MX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Luego del éxito de Eckert y Maunchly, trabajaron con Jonh Von Neumann desarrollando una computadora que llamaron EDVAC. </a:t>
            </a:r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C0FFD4-DA24-43DB-818D-A55BAD3FAF47}"/>
              </a:ext>
            </a:extLst>
          </p:cNvPr>
          <p:cNvPicPr/>
          <p:nvPr/>
        </p:nvPicPr>
        <p:blipFill rotWithShape="1">
          <a:blip r:embed="rId2"/>
          <a:srcRect l="9165" t="37130" r="60116" b="35701"/>
          <a:stretch/>
        </p:blipFill>
        <p:spPr bwMode="auto">
          <a:xfrm>
            <a:off x="876007" y="2763353"/>
            <a:ext cx="3997472" cy="22479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8" name="Picture 2" descr="EDSAC - Wikipedia">
            <a:extLst>
              <a:ext uri="{FF2B5EF4-FFF2-40B4-BE49-F238E27FC236}">
                <a16:creationId xmlns:a16="http://schemas.microsoft.com/office/drawing/2014/main" id="{042C53CF-287F-4C63-A254-8DCE82FB6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633" y="3243636"/>
            <a:ext cx="3379470" cy="254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8899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31C83-32BF-4199-9C37-BD065F3A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en breve: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8A67A6-43B1-4DDB-935D-D92EFBB7B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sz="1800" dirty="0">
                <a:effectLst/>
                <a:latin typeface="Bahnschrift SemiLigh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1951 se crea la computadora denominada UNIVAC para fines administrativos, sistemas de almacenamiento con tarjetas perforadas.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B27259-09E3-48F9-939C-47434857B200}"/>
              </a:ext>
            </a:extLst>
          </p:cNvPr>
          <p:cNvPicPr/>
          <p:nvPr/>
        </p:nvPicPr>
        <p:blipFill rotWithShape="1">
          <a:blip r:embed="rId2"/>
          <a:srcRect l="12220" t="53129" r="62152" b="23325"/>
          <a:stretch/>
        </p:blipFill>
        <p:spPr bwMode="auto">
          <a:xfrm>
            <a:off x="1671338" y="3251578"/>
            <a:ext cx="3446571" cy="2207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45ACA081-2822-42E9-AA49-D3CFC3AE0E8C}"/>
              </a:ext>
            </a:extLst>
          </p:cNvPr>
          <p:cNvSpPr/>
          <p:nvPr/>
        </p:nvSpPr>
        <p:spPr>
          <a:xfrm>
            <a:off x="6209731" y="1932306"/>
            <a:ext cx="4915469" cy="2626045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6CAA2A-46AA-4DD3-AE26-84F820FCD1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MX" sz="4800" dirty="0">
                <a:latin typeface="Rms Handwriting" panose="02000503000000000000" pitchFamily="2" charset="0"/>
              </a:rPr>
              <a:t>OJO:</a:t>
            </a:r>
          </a:p>
          <a:p>
            <a:pPr marL="0" indent="0">
              <a:buNone/>
            </a:pPr>
            <a:r>
              <a:rPr lang="es-MX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Las computadoras digitales se atribuyen a Von Neumann, aunque realmente fue el trabajo de un gran equipo de científicos.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4081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32A13-A905-47F1-AEF5-754E0FB0D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Modelos de Arquitectura Clásicas: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C9834C-746D-47BE-AC25-D18457DA7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Arquitectura de Jonh Von Neumann: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2F97C10-48EC-4B82-8CC2-8717C332D6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69975" y="3073080"/>
            <a:ext cx="4664075" cy="2602553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277AFE9-3BB8-442B-A42D-8C3549094C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Arquitectura Harvard: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252C4C2-2BF1-474C-B713-D12306BD5A6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00895" y="3458343"/>
            <a:ext cx="5509420" cy="15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61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A3933-F65F-4C6C-90F9-F5F18909B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de Von Neumann:</a:t>
            </a:r>
          </a:p>
        </p:txBody>
      </p:sp>
    </p:spTree>
    <p:extLst>
      <p:ext uri="{BB962C8B-B14F-4D97-AF65-F5344CB8AC3E}">
        <p14:creationId xmlns:p14="http://schemas.microsoft.com/office/powerpoint/2010/main" val="1976250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CE515-03B0-4B16-A903-67E0B1F0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con arquitectura Von Neumann: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E5FB47-6386-4C54-A2AB-0435146B0C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2223220"/>
          </a:xfrm>
        </p:spPr>
        <p:txBody>
          <a:bodyPr/>
          <a:lstStyle/>
          <a:p>
            <a:r>
              <a:rPr lang="es-MX" dirty="0"/>
              <a:t>El tamaño de la unidad de datos o instrucciones está fijado por el ancho del bus que comunica la memoria con la CPU.</a:t>
            </a:r>
          </a:p>
          <a:p>
            <a:r>
              <a:rPr lang="es-MX" dirty="0"/>
              <a:t>El tener un único bus hace que el microprocesador sea más lento.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B1B5697-2292-48E6-A195-44E918882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30240" y="1843130"/>
            <a:ext cx="4663440" cy="1371600"/>
          </a:xfrm>
        </p:spPr>
        <p:txBody>
          <a:bodyPr/>
          <a:lstStyle/>
          <a:p>
            <a:r>
              <a:rPr lang="es-MX" dirty="0"/>
              <a:t>Las computadoras digitales convencionales presentan un aspecto Von Neumann. Este modelo consta de cinco componentes principales: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8D444A-C6FC-43A9-AD3A-1DAB75F04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31" y="4234218"/>
            <a:ext cx="3505200" cy="13049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EE96E4B-4EDF-493B-A0E6-1B5F742C45FA}"/>
              </a:ext>
            </a:extLst>
          </p:cNvPr>
          <p:cNvSpPr txBox="1"/>
          <p:nvPr/>
        </p:nvSpPr>
        <p:spPr>
          <a:xfrm>
            <a:off x="6019345" y="3310677"/>
            <a:ext cx="4085230" cy="20313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Unidad de memoria.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Unidad de Entrada/Salida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Unidad de control. (Incluidos CPU)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Unidad aritmética lógica (incluida en CPU)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Registros de programas. (Incluidos en CPU)</a:t>
            </a:r>
          </a:p>
        </p:txBody>
      </p:sp>
    </p:spTree>
    <p:extLst>
      <p:ext uri="{BB962C8B-B14F-4D97-AF65-F5344CB8AC3E}">
        <p14:creationId xmlns:p14="http://schemas.microsoft.com/office/powerpoint/2010/main" val="319385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4C1A7-BFE7-4841-A2C2-0A431498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de Von Neumann: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71DBB-F255-4C83-882F-B6C06E906F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El </a:t>
            </a:r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programa almacenado </a:t>
            </a:r>
            <a:r>
              <a:rPr lang="es-MX" dirty="0"/>
              <a:t>es lo más importante en el modelo. Los programas se almacenan en la memoria del equipo, junto con los datos a procesar.</a:t>
            </a:r>
          </a:p>
          <a:p>
            <a:r>
              <a:rPr lang="es-MX" b="1" dirty="0"/>
              <a:t>Limitaciones Von Neumann:</a:t>
            </a:r>
          </a:p>
          <a:p>
            <a:r>
              <a:rPr lang="es-MX" dirty="0"/>
              <a:t>La </a:t>
            </a:r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longitud de las instrucciones </a:t>
            </a:r>
            <a:r>
              <a:rPr lang="es-MX" dirty="0"/>
              <a:t>por el bus de datos.</a:t>
            </a:r>
          </a:p>
          <a:p>
            <a:r>
              <a:rPr lang="es-MX" dirty="0"/>
              <a:t>La </a:t>
            </a:r>
            <a:r>
              <a:rPr lang="es-MX" dirty="0">
                <a:solidFill>
                  <a:schemeClr val="accent2">
                    <a:lumMod val="75000"/>
                  </a:schemeClr>
                </a:solidFill>
              </a:rPr>
              <a:t>velocidad de operación</a:t>
            </a:r>
            <a:r>
              <a:rPr lang="es-MX" dirty="0"/>
              <a:t> a causa del bus único para datos e instrucciones.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D11606A-4F9F-46EA-B7C0-116A501CDA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189" y="2851063"/>
            <a:ext cx="5014603" cy="199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6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D1243-3E54-4873-929F-77716D5B0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156" y="2225552"/>
            <a:ext cx="8933688" cy="2406895"/>
          </a:xfrm>
        </p:spPr>
        <p:txBody>
          <a:bodyPr/>
          <a:lstStyle/>
          <a:p>
            <a:r>
              <a:rPr lang="es-MX" dirty="0"/>
              <a:t>Modelo Harvard:</a:t>
            </a:r>
          </a:p>
        </p:txBody>
      </p:sp>
    </p:spTree>
    <p:extLst>
      <p:ext uri="{BB962C8B-B14F-4D97-AF65-F5344CB8AC3E}">
        <p14:creationId xmlns:p14="http://schemas.microsoft.com/office/powerpoint/2010/main" val="77398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A22B3-FF5A-437F-BDDA-62FD9C0B2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Sistema de arquitectura de Harvard: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BCADFA-DA90-4B96-8AD3-F955FA976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0" y="2074334"/>
            <a:ext cx="4663440" cy="3163825"/>
          </a:xfrm>
        </p:spPr>
        <p:txBody>
          <a:bodyPr/>
          <a:lstStyle/>
          <a:p>
            <a:r>
              <a:rPr lang="es-MX" dirty="0"/>
              <a:t>Esta arquitectura utiliza los Micro controladores, tiene la unidad de proceso (CPU) conectada a dos memorias (una con las instrucciones y otra con los datos) por medio de dos buses diferentes.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A6D7B05-A5AD-4EF5-9A4E-AD377E3EC7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1942364"/>
            <a:ext cx="4663440" cy="3164509"/>
          </a:xfrm>
        </p:spPr>
        <p:txBody>
          <a:bodyPr/>
          <a:lstStyle/>
          <a:p>
            <a:r>
              <a:rPr lang="es-MX" dirty="0"/>
              <a:t>Ambos buses son totalmente independientes lo que permite que la CPU pueda acceder de forma independiente y simultánea a la memoria de datos y a la de instrucciones.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5722A5-26C9-42EA-A881-DADC4E310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183" y="3847334"/>
            <a:ext cx="6234114" cy="17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72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62DB4-6001-49FC-8169-888CFA8C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Harvard: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3F001D-5A6F-4B28-A0AE-202CFAC07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1265" y="1748278"/>
            <a:ext cx="4663440" cy="3749040"/>
          </a:xfrm>
        </p:spPr>
        <p:txBody>
          <a:bodyPr/>
          <a:lstStyle/>
          <a:p>
            <a:r>
              <a:rPr lang="es-MX" dirty="0"/>
              <a:t>El tamaño de las instrucciones no está relacionado con el de los datos, y por lo tanto puede ser optimizado para que cualquier instrucción ocupe una sola posición de memoria de programa, logrando mayor velocidad y menor longitud de programa</a:t>
            </a:r>
          </a:p>
          <a:p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A6CCA98-A34C-4ED2-9176-84EB5D5269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5868" t="33638" r="36333" b="45544"/>
          <a:stretch/>
        </p:blipFill>
        <p:spPr>
          <a:xfrm>
            <a:off x="4377397" y="3732088"/>
            <a:ext cx="5280670" cy="2223437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9A0483B-3B22-4988-9ACF-F29AB4445F3E}"/>
              </a:ext>
            </a:extLst>
          </p:cNvPr>
          <p:cNvSpPr txBox="1"/>
          <p:nvPr/>
        </p:nvSpPr>
        <p:spPr>
          <a:xfrm>
            <a:off x="6578221" y="1328394"/>
            <a:ext cx="4299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latin typeface="+mj-lt"/>
              </a:rPr>
              <a:t>Principal desventaja: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1B6598-EC88-422B-AE8E-C82FB0C72A5B}"/>
              </a:ext>
            </a:extLst>
          </p:cNvPr>
          <p:cNvSpPr txBox="1"/>
          <p:nvPr/>
        </p:nvSpPr>
        <p:spPr>
          <a:xfrm>
            <a:off x="6673756" y="1692051"/>
            <a:ext cx="3930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bus de datos y dirección se convierte en un cuello de botella.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Limita el grado de paralelismo.</a:t>
            </a:r>
          </a:p>
        </p:txBody>
      </p:sp>
    </p:spTree>
    <p:extLst>
      <p:ext uri="{BB962C8B-B14F-4D97-AF65-F5344CB8AC3E}">
        <p14:creationId xmlns:p14="http://schemas.microsoft.com/office/powerpoint/2010/main" val="23607241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_2SEEDS">
      <a:dk1>
        <a:srgbClr val="000000"/>
      </a:dk1>
      <a:lt1>
        <a:srgbClr val="FFFFFF"/>
      </a:lt1>
      <a:dk2>
        <a:srgbClr val="243741"/>
      </a:dk2>
      <a:lt2>
        <a:srgbClr val="E8E4E2"/>
      </a:lt2>
      <a:accent1>
        <a:srgbClr val="49ADDF"/>
      </a:accent1>
      <a:accent2>
        <a:srgbClr val="4CB1A9"/>
      </a:accent2>
      <a:accent3>
        <a:srgbClr val="7692E7"/>
      </a:accent3>
      <a:accent4>
        <a:srgbClr val="9457E1"/>
      </a:accent4>
      <a:accent5>
        <a:srgbClr val="D676E7"/>
      </a:accent5>
      <a:accent6>
        <a:srgbClr val="E157BC"/>
      </a:accent6>
      <a:hlink>
        <a:srgbClr val="A8765E"/>
      </a:hlink>
      <a:folHlink>
        <a:srgbClr val="7F7F7F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1271</Words>
  <Application>Microsoft Office PowerPoint</Application>
  <PresentationFormat>Panorámica</PresentationFormat>
  <Paragraphs>134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8" baseType="lpstr">
      <vt:lpstr>Arial</vt:lpstr>
      <vt:lpstr>Bahnschrift Light SemiCondensed</vt:lpstr>
      <vt:lpstr>Bahnschrift SemiLight Condensed</vt:lpstr>
      <vt:lpstr>Calibri</vt:lpstr>
      <vt:lpstr>Century Schoolbook</vt:lpstr>
      <vt:lpstr>Courier New</vt:lpstr>
      <vt:lpstr>Franklin Gothic Book</vt:lpstr>
      <vt:lpstr>Garamond</vt:lpstr>
      <vt:lpstr>Rms Handwriting</vt:lpstr>
      <vt:lpstr>SavonVTI</vt:lpstr>
      <vt:lpstr>Arquitectura de Computadoras Unidad 1</vt:lpstr>
      <vt:lpstr>Concepto:</vt:lpstr>
      <vt:lpstr>Modelos de Arquitectura Clásicas:</vt:lpstr>
      <vt:lpstr>Modelo de Von Neumann:</vt:lpstr>
      <vt:lpstr>Sistema con arquitectura Von Neumann:</vt:lpstr>
      <vt:lpstr>Modelo de Von Neumann:</vt:lpstr>
      <vt:lpstr>Modelo Harvard:</vt:lpstr>
      <vt:lpstr>Sistema de arquitectura de Harvard:</vt:lpstr>
      <vt:lpstr>Modelo Harvard:</vt:lpstr>
      <vt:lpstr>Arquitectura Segmentada</vt:lpstr>
      <vt:lpstr>Presentación de PowerPoint</vt:lpstr>
      <vt:lpstr>Presentación de PowerPoint</vt:lpstr>
      <vt:lpstr>Arquitectura de Multiprocesamiento</vt:lpstr>
      <vt:lpstr>Arquitectura de Multiprocesamiento:</vt:lpstr>
      <vt:lpstr>Multiprocesamiento según Flynn:</vt:lpstr>
      <vt:lpstr>Procesadores Vectoriales:</vt:lpstr>
      <vt:lpstr>Presentación de PowerPoint</vt:lpstr>
      <vt:lpstr>Clusters:</vt:lpstr>
      <vt:lpstr>Procesadores Gráficos:</vt:lpstr>
      <vt:lpstr>Análisis de componentes:</vt:lpstr>
      <vt:lpstr>Análisis de componentes: </vt:lpstr>
      <vt:lpstr>Tipo de Unidad Central de Procesamiento:      </vt:lpstr>
      <vt:lpstr>Concepto:</vt:lpstr>
      <vt:lpstr>Estructura:</vt:lpstr>
      <vt:lpstr>Historia en breve…</vt:lpstr>
      <vt:lpstr>Presentación de PowerPoint</vt:lpstr>
      <vt:lpstr>Presentación de PowerPoint</vt:lpstr>
      <vt:lpstr>Historia en breve: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Arquitectura de Computadoras Unidad 1</dc:title>
  <dc:creator>Marlene Malacara</dc:creator>
  <cp:lastModifiedBy>Marlene Malacara</cp:lastModifiedBy>
  <cp:revision>26</cp:revision>
  <dcterms:created xsi:type="dcterms:W3CDTF">2020-11-06T19:15:35Z</dcterms:created>
  <dcterms:modified xsi:type="dcterms:W3CDTF">2020-11-07T01:56:53Z</dcterms:modified>
</cp:coreProperties>
</file>